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Raleway" panose="020B0503030101060003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vsUMwuIlzEuhfOsmvr8wHZkb1r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Iont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6C3EB0-8AB3-4A04-A13A-07D5F70C804A}">
  <a:tblStyle styleId="{E76C3EB0-8AB3-4A04-A13A-07D5F70C80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74" Type="http://customschemas.google.com/relationships/presentationmetadata" Target="meta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7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26T09:34:08.436" idx="1">
    <p:pos x="10" y="10"/>
    <p:text>Sezione da arricchire. Visual Analytics Pills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H5UPxm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Back-end service.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Deployed on application server (</a:t>
            </a:r>
            <a:r>
              <a:rPr lang="en-US" sz="1800" i="1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pythonanywhere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Continuously listening.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RESTful paradigm.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i="1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i="1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i="1" dirty="0" err="1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us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Shares target.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Support to decision-maker user.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Shares visual components.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Multiple linked views: geospatial map + timeseries.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Main distinction: analytics.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model – Simulation inherent to the effect that hypothetic restrictive measures might have in a certain context.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More restricted focus. Less parameters, standard methods.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Looking ahead VS looking back.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Planned extension: incorporate additional datasets like connectivity information (road networks and google maps traffic datasets) to adjust the spatial dynamics.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Shares target.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Support to decision-maker user.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Shares visual components.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Multiple linked views: geospatial map + timeseries.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Main distinction: analytics.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model – Simulation inherent to the effect that hypothetic restrictive measures might have in a certain context.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More restricted focus. Less parameters, standard methods.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Looking ahead VS looking back.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Planned extension: incorporate additional datasets like connectivity information (road networks and google maps traffic datasets) to adjust the spatial dynamics.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Visual environment of support for verifying the effectiveness of the main anti-COVID measure, social distancing.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Reasoning from the perspective of a user involved in governmental decisions.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Small subset of cues for future refinements.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Growth Chart.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the confirmed cases as the x-axis and the weekly confirmed cases as the y-axis.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Log scale to both axes, total case number as the x-axis (rather than time) helps reveal trends and patterns.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Engaging story-telling.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Complementary visual environment.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How further the Visual Analytics can be integrated with the public health official context to be of help for preparing and exercising response plans in pandemic outbreak scenarios.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deeper the correlation between pandemics trends and other kinds of data.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223039b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223039b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CoVid-19 data and Mobility data.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Relationships between data items in the multidimensional space: clusters, trends, outliers, etc.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Proximity 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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Similarity.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Mapping R</a:t>
            </a:r>
            <a:r>
              <a:rPr lang="en-US" sz="1800" baseline="30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</a:t>
            </a:r>
            <a:r>
              <a:rPr lang="en-US" sz="1800" baseline="300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t-SNE + K-Means, tuning K.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Non-linear transformation.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Similarities 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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Distances as conditional probabilities.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stress function.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Both false positives and false negatives.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Amplifies separation among data 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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around density.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Highlighting clusters.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Well-known, fast.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Criticality: #classes.</a:t>
            </a:r>
            <a:b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Tuning with visual feedback 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</a:t>
            </a:r>
            <a:r>
              <a:rPr lang="en-US" sz="1800" dirty="0"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best surfaces of separation.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6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6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6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es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9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31" name="Google Shape;31;p59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9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9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9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9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36" name="Google Shape;3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2066" y="1856442"/>
            <a:ext cx="399867" cy="55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0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0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2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2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2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5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5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hyperlink" Target="https://doi.org/10.31219/osf.io/xr64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2.xml"/><Relationship Id="rId5" Type="http://schemas.openxmlformats.org/officeDocument/2006/relationships/slide" Target="slide20.xml"/><Relationship Id="rId4" Type="http://schemas.openxmlformats.org/officeDocument/2006/relationships/hyperlink" Target="https://doi.org/10.1145/3411764.344538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Fiordeponti/VA-Projec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cm-dpc/COVID-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oogle.com/covid19/mobilit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7184902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</a:pPr>
            <a:r>
              <a:rPr lang="en"/>
              <a:t>CORRELATION BETWEEN COVID-19 AND MOBILITY IN ITALY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700" y="2443396"/>
            <a:ext cx="2600793" cy="260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9509" y="2779473"/>
            <a:ext cx="2454529" cy="15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 descr="Immagine che contiene scuro, cielo notturn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4230" y="3006211"/>
            <a:ext cx="1505144" cy="150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7915" y="4925550"/>
            <a:ext cx="756328" cy="9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/>
          <p:nvPr/>
        </p:nvSpPr>
        <p:spPr>
          <a:xfrm>
            <a:off x="3283889" y="3343261"/>
            <a:ext cx="2600792" cy="220649"/>
          </a:xfrm>
          <a:prstGeom prst="rightArrow">
            <a:avLst>
              <a:gd name="adj1" fmla="val 28379"/>
              <a:gd name="adj2" fmla="val 83444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/>
          <p:nvPr/>
        </p:nvSpPr>
        <p:spPr>
          <a:xfrm rot="10800000">
            <a:off x="3283887" y="3973073"/>
            <a:ext cx="2365621" cy="220649"/>
          </a:xfrm>
          <a:prstGeom prst="rightArrow">
            <a:avLst>
              <a:gd name="adj1" fmla="val 28379"/>
              <a:gd name="adj2" fmla="val 83444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4182385" y="3064276"/>
            <a:ext cx="779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POST</a:t>
            </a:r>
            <a:endParaRPr sz="1800" b="1" i="0" u="none" strike="noStrike" cap="none" dirty="0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4187685" y="4132768"/>
            <a:ext cx="7739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endParaRPr sz="1800" b="1" i="0" u="none" strike="noStrike" cap="none" dirty="0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Analytics on Demand</a:t>
            </a:r>
            <a:endParaRPr dirty="0"/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8049" y="4925550"/>
            <a:ext cx="974592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 descr="Immagine che contiene testo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6447" y="4925550"/>
            <a:ext cx="1788478" cy="9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VISUALIZATION</a:t>
            </a:r>
            <a:endParaRPr sz="4800"/>
          </a:p>
        </p:txBody>
      </p:sp>
      <p:sp>
        <p:nvSpPr>
          <p:cNvPr id="201" name="Google Shape;201;p10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" y="75600"/>
            <a:ext cx="9104400" cy="515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/>
          <p:nvPr/>
        </p:nvSpPr>
        <p:spPr>
          <a:xfrm>
            <a:off x="4611600" y="-1"/>
            <a:ext cx="4532400" cy="6782078"/>
          </a:xfrm>
          <a:prstGeom prst="rect">
            <a:avLst/>
          </a:prstGeom>
          <a:solidFill>
            <a:srgbClr val="97ABBC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893700" y="1305125"/>
            <a:ext cx="30948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Choropleth Map</a:t>
            </a:r>
            <a:endParaRPr dirty="0"/>
          </a:p>
        </p:txBody>
      </p:sp>
      <p:sp>
        <p:nvSpPr>
          <p:cNvPr id="213" name="Google Shape;213;p11"/>
          <p:cNvSpPr txBox="1">
            <a:spLocks noGrp="1"/>
          </p:cNvSpPr>
          <p:nvPr>
            <p:ph type="body" idx="1"/>
          </p:nvPr>
        </p:nvSpPr>
        <p:spPr>
          <a:xfrm>
            <a:off x="893700" y="2362200"/>
            <a:ext cx="34968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Illustrates the spread of the pandemic across the country.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b="1" dirty="0"/>
              <a:t>Why?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-US" sz="1800" dirty="0"/>
              <a:t>Show cases </a:t>
            </a:r>
            <a:r>
              <a:rPr lang="en-US" sz="1800" dirty="0" err="1"/>
              <a:t>wrt</a:t>
            </a:r>
            <a:r>
              <a:rPr lang="en-US" sz="1800" dirty="0"/>
              <a:t> population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it-IT" sz="1800" dirty="0"/>
              <a:t>Select </a:t>
            </a:r>
            <a:r>
              <a:rPr lang="en-US" sz="1800" dirty="0"/>
              <a:t>different</a:t>
            </a:r>
            <a:r>
              <a:rPr lang="it-IT" sz="1800" dirty="0"/>
              <a:t> </a:t>
            </a:r>
            <a:r>
              <a:rPr lang="en-US" sz="1800" dirty="0"/>
              <a:t>regions</a:t>
            </a:r>
          </a:p>
        </p:txBody>
      </p:sp>
      <p:sp>
        <p:nvSpPr>
          <p:cNvPr id="214" name="Google Shape;214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70F38294-93D5-495F-9E9C-B5C68CC3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00" y="1096079"/>
            <a:ext cx="4532400" cy="45899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>
            <a:off x="0" y="0"/>
            <a:ext cx="9144000" cy="3400470"/>
          </a:xfrm>
          <a:prstGeom prst="rect">
            <a:avLst/>
          </a:prstGeom>
          <a:solidFill>
            <a:srgbClr val="97ABBC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 txBox="1">
            <a:spLocks noGrp="1"/>
          </p:cNvSpPr>
          <p:nvPr>
            <p:ph type="title"/>
          </p:nvPr>
        </p:nvSpPr>
        <p:spPr>
          <a:xfrm>
            <a:off x="892800" y="3400470"/>
            <a:ext cx="30948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Time Series</a:t>
            </a:r>
            <a:endParaRPr dirty="0"/>
          </a:p>
        </p:txBody>
      </p:sp>
      <p:sp>
        <p:nvSpPr>
          <p:cNvPr id="221" name="Google Shape;221;p12"/>
          <p:cNvSpPr txBox="1">
            <a:spLocks noGrp="1"/>
          </p:cNvSpPr>
          <p:nvPr>
            <p:ph type="body" idx="1"/>
          </p:nvPr>
        </p:nvSpPr>
        <p:spPr>
          <a:xfrm>
            <a:off x="892800" y="4274970"/>
            <a:ext cx="7298955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Shows the evolution of the pandemic during the year wrt different parameters.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b="1" dirty="0"/>
              <a:t>Why?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-US" sz="1800" dirty="0"/>
              <a:t>Restrict data to a give range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it-IT" sz="1800" dirty="0"/>
              <a:t>Compare </a:t>
            </a:r>
            <a:r>
              <a:rPr lang="en-US" sz="1800" dirty="0"/>
              <a:t>different</a:t>
            </a:r>
            <a:r>
              <a:rPr lang="it-IT" sz="1800" dirty="0"/>
              <a:t> </a:t>
            </a:r>
            <a:r>
              <a:rPr lang="en-US" sz="1800" dirty="0"/>
              <a:t>regions</a:t>
            </a:r>
          </a:p>
        </p:txBody>
      </p:sp>
      <p:sp>
        <p:nvSpPr>
          <p:cNvPr id="222" name="Google Shape;222;p1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F0E3D5-E56E-4A0B-A540-E398EEC9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731566"/>
            <a:ext cx="8640000" cy="1937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4611600" y="-23"/>
            <a:ext cx="4532400" cy="6782100"/>
          </a:xfrm>
          <a:prstGeom prst="rect">
            <a:avLst/>
          </a:prstGeom>
          <a:solidFill>
            <a:srgbClr val="97ABBC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93700" y="1305125"/>
            <a:ext cx="30948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Boxplot</a:t>
            </a:r>
            <a:endParaRPr dirty="0"/>
          </a:p>
        </p:txBody>
      </p:sp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892800" y="2362200"/>
            <a:ext cx="32997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Represents the mobility data of the selected regions.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b="1" dirty="0"/>
              <a:t>Why?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-US" sz="1800" dirty="0"/>
              <a:t>Mobility as statistic order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it-IT" sz="1800" dirty="0"/>
              <a:t>Time </a:t>
            </a:r>
            <a:r>
              <a:rPr lang="en-US" sz="1800" dirty="0" err="1"/>
              <a:t>independant</a:t>
            </a:r>
            <a:endParaRPr lang="en-US" sz="1800" dirty="0"/>
          </a:p>
        </p:txBody>
      </p:sp>
      <p:sp>
        <p:nvSpPr>
          <p:cNvPr id="231" name="Google Shape;231;p1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6B1EDD-C84B-490A-BA51-A7AC8F2A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00" y="2112752"/>
            <a:ext cx="4532400" cy="26324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97ABBC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892800" y="3402000"/>
            <a:ext cx="30948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Scatter Plot</a:t>
            </a:r>
            <a:endParaRPr dirty="0"/>
          </a:p>
        </p:txBody>
      </p:sp>
      <p:sp>
        <p:nvSpPr>
          <p:cNvPr id="239" name="Google Shape;239;p14"/>
          <p:cNvSpPr txBox="1">
            <a:spLocks noGrp="1"/>
          </p:cNvSpPr>
          <p:nvPr>
            <p:ph type="body" idx="1"/>
          </p:nvPr>
        </p:nvSpPr>
        <p:spPr>
          <a:xfrm>
            <a:off x="892800" y="4276800"/>
            <a:ext cx="72990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dirty="0"/>
              <a:t>Results of dimensionality reduction and clustering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800" b="1" dirty="0"/>
              <a:t>Why?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-US" sz="1800" dirty="0"/>
              <a:t>Correlation between pandemic’s trend and mobility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-US" sz="1800" dirty="0"/>
              <a:t>Address</a:t>
            </a:r>
            <a:r>
              <a:rPr lang="it-IT" sz="1800" dirty="0"/>
              <a:t> </a:t>
            </a:r>
            <a:r>
              <a:rPr lang="en-US" sz="1800" dirty="0"/>
              <a:t>regions</a:t>
            </a:r>
            <a:r>
              <a:rPr lang="it-IT" sz="1800" dirty="0"/>
              <a:t> </a:t>
            </a:r>
            <a:r>
              <a:rPr lang="en-US" sz="1800" dirty="0"/>
              <a:t>similarities</a:t>
            </a:r>
          </a:p>
          <a:p>
            <a:pPr>
              <a:buSzPts val="2400"/>
            </a:pPr>
            <a:r>
              <a:rPr lang="en-US" sz="1800" dirty="0"/>
              <a:t>Show national trends</a:t>
            </a:r>
            <a:endParaRPr dirty="0"/>
          </a:p>
        </p:txBody>
      </p:sp>
      <p:sp>
        <p:nvSpPr>
          <p:cNvPr id="240" name="Google Shape;240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689E72D2-E621-4363-B1D9-E21DC477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39870"/>
            <a:ext cx="8640000" cy="3322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RELATED WORKS</a:t>
            </a:r>
            <a:endParaRPr sz="4800"/>
          </a:p>
        </p:txBody>
      </p:sp>
      <p:sp>
        <p:nvSpPr>
          <p:cNvPr id="249" name="Google Shape;249;p15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this work be located with respect to existing literature about similar topics?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0" i="0" u="sng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[ZSPBBP]</a:t>
            </a:r>
            <a:endParaRPr sz="4800"/>
          </a:p>
        </p:txBody>
      </p:sp>
      <p:pic>
        <p:nvPicPr>
          <p:cNvPr id="271" name="Google Shape;27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017" y="0"/>
            <a:ext cx="7219670" cy="52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body" idx="1"/>
          </p:nvPr>
        </p:nvSpPr>
        <p:spPr>
          <a:xfrm>
            <a:off x="893550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similar?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Purpose of communication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Visualizations for informing the severity of the pandemic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Geospatial visualizations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different?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Target user</a:t>
            </a:r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[ZSPBBP]</a:t>
            </a:r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body" idx="2"/>
          </p:nvPr>
        </p:nvSpPr>
        <p:spPr>
          <a:xfrm>
            <a:off x="4219425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Lesson learned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on-ambiguous, almost familiar, visual environment concerning CoVid-19 data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Color-coding normalized data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Avoid simplifications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source reporting</a:t>
            </a:r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80" name="Google Shape;280;p18"/>
          <p:cNvSpPr txBox="1"/>
          <p:nvPr/>
        </p:nvSpPr>
        <p:spPr>
          <a:xfrm>
            <a:off x="893625" y="2103450"/>
            <a:ext cx="6462600" cy="81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Proposes a huge panoramic of CoVid-19 crisis visualizations, analyzing a corpus of works on the topic.</a:t>
            </a:r>
            <a:endParaRPr sz="1800" b="0" i="0" u="none" strike="noStrike" cap="none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ctrTitle" idx="4294967295"/>
          </p:nvPr>
        </p:nvSpPr>
        <p:spPr>
          <a:xfrm>
            <a:off x="916025" y="587125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6000" b="0" i="0" u="none" strike="noStrike" cap="none">
                <a:solidFill>
                  <a:srgbClr val="7ECEFD"/>
                </a:solidFill>
                <a:latin typeface="Raleway"/>
                <a:ea typeface="Raleway"/>
                <a:cs typeface="Raleway"/>
                <a:sym typeface="Raleway"/>
              </a:rPr>
              <a:t>Hello!</a:t>
            </a:r>
            <a:endParaRPr sz="6000" b="0" i="0" u="none" strike="noStrike" cap="none" dirty="0">
              <a:solidFill>
                <a:srgbClr val="7ECEF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subTitle" idx="4294967295"/>
          </p:nvPr>
        </p:nvSpPr>
        <p:spPr>
          <a:xfrm>
            <a:off x="916024" y="1957950"/>
            <a:ext cx="7844517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677480"/>
              </a:buClr>
              <a:buSzPts val="3000"/>
              <a:buFont typeface="Lato"/>
              <a:buNone/>
            </a:pPr>
            <a:r>
              <a:rPr lang="en" sz="4000" b="1" i="0" u="none" strike="noStrike" cap="none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Team members for group project: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614" y="3648622"/>
            <a:ext cx="634186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2090306" y="2903415"/>
            <a:ext cx="53264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Fiordeponti Giovanni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088290" y="3654679"/>
            <a:ext cx="51899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Ionta Antonio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088289" y="4402800"/>
            <a:ext cx="47889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Marchiori Silvia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" descr="Immagine che contiene parete, persona, interni, abbigliamen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6800" y="28908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 descr="Immagine che contiene persona, interni, abbigliamen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6800" y="44028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52" y="0"/>
            <a:ext cx="9144000" cy="543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0" i="0" u="sng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[AGSEHH]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body" idx="1"/>
          </p:nvPr>
        </p:nvSpPr>
        <p:spPr>
          <a:xfrm>
            <a:off x="893550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similar?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Target user and main purpose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Visual components for describing virus trends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different?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Analytics</a:t>
            </a:r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[AGSEHH]</a:t>
            </a:r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body" idx="2"/>
          </p:nvPr>
        </p:nvSpPr>
        <p:spPr>
          <a:xfrm>
            <a:off x="4219425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Lesson learned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Mobility as parameter at stake</a:t>
            </a:r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893624" y="2103450"/>
            <a:ext cx="7280557" cy="81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Provides an environment to facilitate CoVid-19 modeling, exploration and visualization for offering support to decision-maker user.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1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b="0" i="0" u="sng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[VARDHAN]</a:t>
            </a:r>
            <a:endParaRPr sz="4800"/>
          </a:p>
        </p:txBody>
      </p:sp>
      <p:pic>
        <p:nvPicPr>
          <p:cNvPr id="313" name="Google Shape;313;p21" descr="Immagine che contiene testo, interni, nero, scur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857" y="0"/>
            <a:ext cx="9204275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893550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similar?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Google Mobility dataset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What is different?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Lack of analytics</a:t>
            </a:r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[VARDHAN]</a:t>
            </a:r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body" idx="2"/>
          </p:nvPr>
        </p:nvSpPr>
        <p:spPr>
          <a:xfrm>
            <a:off x="4219425" y="2921556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Lesson learned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resenting results engaging users</a:t>
            </a:r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893624" y="2103450"/>
            <a:ext cx="7280557" cy="81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Measures people’s movement before and during the COVID-19 with a visualization in the form of scrollytelling in tandem with tile grid maps.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>
            <a:spLocks noGrp="1"/>
          </p:cNvSpPr>
          <p:nvPr>
            <p:ph type="ctrTitle" idx="4294967295"/>
          </p:nvPr>
        </p:nvSpPr>
        <p:spPr>
          <a:xfrm>
            <a:off x="778225" y="3600000"/>
            <a:ext cx="6623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Conclusions and Future Works</a:t>
            </a:r>
            <a:endParaRPr sz="48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2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700" y="-3050"/>
            <a:ext cx="3132000" cy="31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body" idx="1"/>
          </p:nvPr>
        </p:nvSpPr>
        <p:spPr>
          <a:xfrm>
            <a:off x="893699" y="1831450"/>
            <a:ext cx="7298955" cy="312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This project tried to offer a visual environment of support for verifying the effectiveness of the main anti-COVID measure, social distancing, in Italy</a:t>
            </a:r>
            <a:endParaRPr dirty="0"/>
          </a:p>
          <a:p>
            <a:pPr marL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2400" dirty="0"/>
          </a:p>
          <a:p>
            <a:pPr marL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 b="1" dirty="0"/>
              <a:t>Cues for future works:</a:t>
            </a:r>
            <a:endParaRPr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 dirty="0"/>
              <a:t>Growth Chart</a:t>
            </a:r>
            <a:endParaRPr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 dirty="0"/>
              <a:t>Story-telling</a:t>
            </a:r>
            <a:endParaRPr sz="2400"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 dirty="0"/>
              <a:t>Correlation with other kinds of data</a:t>
            </a:r>
            <a:endParaRPr sz="2400" dirty="0"/>
          </a:p>
        </p:txBody>
      </p:sp>
      <p:sp>
        <p:nvSpPr>
          <p:cNvPr id="336" name="Google Shape;336;p2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body" idx="1"/>
          </p:nvPr>
        </p:nvSpPr>
        <p:spPr>
          <a:xfrm>
            <a:off x="893699" y="1831450"/>
            <a:ext cx="7298955" cy="312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 dirty="0">
                <a:hlinkClick r:id="rId3" action="ppaction://hlinksldjump"/>
              </a:rPr>
              <a:t>[ZSPBBP]</a:t>
            </a:r>
            <a:br>
              <a:rPr lang="en" sz="1400" dirty="0"/>
            </a:br>
            <a:r>
              <a:rPr lang="en" sz="1400" dirty="0"/>
              <a:t>Yixuan Zhang, Yifan Sun, Lace Padilla, Sumit Barua, Enrico Bertini, and Andrea G. Parker. 2021. Mapping the Landscape of COVID-19 Crisis Visualizations. In CHI Conference on Human Factors in Computing Systems (CHI ’21), May 8–13, 2021, Yokohama, Japan. ACM, New York, NY, USA, 23 pages. </a:t>
            </a: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https://doi.org/10.1145/3411764.3445381</a:t>
            </a:r>
            <a:endParaRPr sz="1400"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 dirty="0">
                <a:hlinkClick r:id="rId5" action="ppaction://hlinksldjump"/>
              </a:rPr>
              <a:t>[AGSEHH]</a:t>
            </a:r>
            <a:br>
              <a:rPr lang="en" sz="1400" dirty="0"/>
            </a:br>
            <a:r>
              <a:rPr lang="en" sz="1400" dirty="0"/>
              <a:t>S. Afzal, S. Ghani, H. C. Jenkins-Smith, D. S. Ebert, M. Hadwiger and I. Hoteit, "A Visual Analytics Based Decision Making Environment for COVID-19 Modeling and Visualization," 2020 IEEE Visualization Conference (VIS), Salt Lake City, UT, USA, 2020, pp. 86-90, doi: 10.1109/VIS47514.2020.00024.</a:t>
            </a:r>
            <a:endParaRPr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-US" sz="1400" dirty="0">
                <a:hlinkClick r:id="rId6" action="ppaction://hlinksldjump"/>
              </a:rPr>
              <a:t>[VARDHAN]</a:t>
            </a:r>
            <a:br>
              <a:rPr lang="en-US" sz="1400" dirty="0"/>
            </a:br>
            <a:r>
              <a:rPr lang="en-US" sz="1400" dirty="0"/>
              <a:t>Vardhan, P. (2020, August 28). Tile Narrative: </a:t>
            </a:r>
            <a:r>
              <a:rPr lang="en-US" sz="1400" dirty="0" err="1"/>
              <a:t>Scrollytelling</a:t>
            </a:r>
            <a:r>
              <a:rPr lang="en-US" sz="1400" dirty="0"/>
              <a:t> with Grid Maps In Visualization for Communication (</a:t>
            </a:r>
            <a:r>
              <a:rPr lang="en-US" sz="1400" dirty="0" err="1"/>
              <a:t>VisComm</a:t>
            </a:r>
            <a:r>
              <a:rPr lang="en-US" sz="1400" dirty="0"/>
              <a:t>).</a:t>
            </a:r>
            <a:br>
              <a:rPr lang="en-US" sz="1400" dirty="0"/>
            </a:br>
            <a:r>
              <a:rPr lang="en-US" sz="1400" dirty="0">
                <a:hlinkClick r:id="rId7"/>
              </a:rPr>
              <a:t>https://doi.org/10.31219/osf.io/xr64m</a:t>
            </a:r>
            <a:endParaRPr lang="en-US" sz="1400" dirty="0"/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endParaRPr lang="en-US" sz="1400" dirty="0"/>
          </a:p>
        </p:txBody>
      </p:sp>
      <p:sp>
        <p:nvSpPr>
          <p:cNvPr id="343" name="Google Shape;343;p2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/>
          <p:nvPr/>
        </p:nvSpPr>
        <p:spPr>
          <a:xfrm>
            <a:off x="2554516" y="4279700"/>
            <a:ext cx="5188387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Visit the GitHub page of the project</a:t>
            </a:r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6000" b="0" i="0" u="none" strike="noStrike" cap="none">
                <a:solidFill>
                  <a:srgbClr val="7ECEFD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sz="6000" b="0" i="0" u="none" strike="noStrike" cap="none">
              <a:solidFill>
                <a:srgbClr val="7ECEF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6826878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Share ideas and get involved!</a:t>
            </a:r>
            <a:endParaRPr sz="4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52" name="Google Shape;352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024" y="3829400"/>
            <a:ext cx="1489533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Abstract</a:t>
            </a:r>
            <a:endParaRPr dirty="0"/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7280482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" dirty="0"/>
              <a:t>Presenting a Visual Analytics environment regarding the effects of the CoVid-19 pandemic in Italy, during the year 2020.</a:t>
            </a:r>
            <a:endParaRPr dirty="0"/>
          </a:p>
          <a:p>
            <a:pPr marL="457200" lvl="0" indent="-419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" dirty="0"/>
              <a:t>Addressing the correlation between the pandemic aggressiveness trend and the variation of mobility of the population.</a:t>
            </a:r>
            <a:endParaRPr dirty="0"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Has the lockdown be effective to reduce the contagion?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Is there a direct connection with an increment in people’s movement?</a:t>
            </a:r>
            <a:endParaRPr dirty="0"/>
          </a:p>
        </p:txBody>
      </p:sp>
      <p:sp>
        <p:nvSpPr>
          <p:cNvPr id="122" name="Google Shape;122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DATA</a:t>
            </a:r>
            <a:endParaRPr sz="4800" dirty="0"/>
          </a:p>
        </p:txBody>
      </p:sp>
      <p:sp>
        <p:nvSpPr>
          <p:cNvPr id="129" name="Google Shape;129;p5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" y="75600"/>
            <a:ext cx="9104400" cy="515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893700" y="2031201"/>
            <a:ext cx="35763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i="0" u="sng" strike="noStrike" cap="none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Italy Data</a:t>
            </a:r>
            <a:endParaRPr sz="1400" b="0" i="0" u="none" strike="noStrike" cap="none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Information about the pandemic’s severity in Italy, day by day.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Offered by the Italian Department of Civil Protection.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License CC-BY-4.0.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-US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Positives</a:t>
            </a:r>
            <a:endParaRPr lang="en-US"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New cases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Death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Healed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Hospitalized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Isolated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Intensive care</a:t>
            </a:r>
            <a:endParaRPr dirty="0"/>
          </a:p>
        </p:txBody>
      </p:sp>
      <p:sp>
        <p:nvSpPr>
          <p:cNvPr id="140" name="Google Shape;140;p6"/>
          <p:cNvSpPr txBox="1"/>
          <p:nvPr/>
        </p:nvSpPr>
        <p:spPr>
          <a:xfrm>
            <a:off x="4954050" y="2031201"/>
            <a:ext cx="37326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i="0" u="sng" strike="noStrike" cap="none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 Community Mobility Reports</a:t>
            </a:r>
            <a:endParaRPr sz="1400" b="1" i="0" u="none" strike="noStrike" cap="none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Movement trends by region, across different categories of places. For each category in a region, reports show the changes comparing mobility for the report date to the baseline day, reported as a positive or negative percentage.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Offered by Google.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Groceries-Pharmacy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Parks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Residential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Retail-Recreation</a:t>
            </a:r>
            <a:endParaRPr dirty="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</a:pPr>
            <a:r>
              <a:rPr lang="en"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Transit</a:t>
            </a:r>
            <a:endParaRPr sz="1400" b="0" i="0" u="none" strike="noStrike" cap="none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893700" y="5301873"/>
            <a:ext cx="7793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 subset of the data enclosed in these sources were selected and, through an activity of pre-processing, were aggregated (spatiotemporal coordinates as join condition) into a single CSV file feeding the visualization.</a:t>
            </a:r>
            <a:endParaRPr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223039b79_0_1"/>
          <p:cNvSpPr txBox="1">
            <a:spLocks noGrp="1"/>
          </p:cNvSpPr>
          <p:nvPr>
            <p:ph type="ctrTitle" idx="4294967295"/>
          </p:nvPr>
        </p:nvSpPr>
        <p:spPr>
          <a:xfrm>
            <a:off x="940500" y="711600"/>
            <a:ext cx="75177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7200" b="1" dirty="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~6300 records</a:t>
            </a:r>
            <a:endParaRPr sz="7200" b="1" i="0" u="none" strike="noStrike" cap="none" dirty="0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gc223039b79_0_1"/>
          <p:cNvSpPr txBox="1">
            <a:spLocks noGrp="1"/>
          </p:cNvSpPr>
          <p:nvPr>
            <p:ph type="subTitle" idx="4294967295"/>
          </p:nvPr>
        </p:nvSpPr>
        <p:spPr>
          <a:xfrm>
            <a:off x="940500" y="1729346"/>
            <a:ext cx="751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None/>
            </a:pPr>
            <a:r>
              <a:rPr lang="en" sz="2400"/>
              <a:t>21 regions * 30 days * 10 months</a:t>
            </a:r>
            <a:endParaRPr sz="2400" b="0" i="0" u="none" strike="noStrike" cap="none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gc223039b79_0_1"/>
          <p:cNvSpPr txBox="1">
            <a:spLocks noGrp="1"/>
          </p:cNvSpPr>
          <p:nvPr>
            <p:ph type="ctrTitle" idx="4294967295"/>
          </p:nvPr>
        </p:nvSpPr>
        <p:spPr>
          <a:xfrm>
            <a:off x="940500" y="4521603"/>
            <a:ext cx="75177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7200" b="1" dirty="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~75600 AS index</a:t>
            </a:r>
            <a:endParaRPr sz="7200" b="1" i="0" u="none" strike="noStrike" cap="none" dirty="0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gc223039b79_0_1"/>
          <p:cNvSpPr txBox="1">
            <a:spLocks noGrp="1"/>
          </p:cNvSpPr>
          <p:nvPr>
            <p:ph type="subTitle" idx="4294967295"/>
          </p:nvPr>
        </p:nvSpPr>
        <p:spPr>
          <a:xfrm>
            <a:off x="940500" y="5539350"/>
            <a:ext cx="751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None/>
            </a:pPr>
            <a:r>
              <a:rPr lang="en" sz="2400" dirty="0"/>
              <a:t>6300 tuples * 12 attributes</a:t>
            </a:r>
            <a:endParaRPr sz="2400" b="0" i="0" u="none" strike="noStrike" cap="none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gc223039b79_0_1"/>
          <p:cNvSpPr txBox="1">
            <a:spLocks noGrp="1"/>
          </p:cNvSpPr>
          <p:nvPr>
            <p:ph type="ctrTitle" idx="4294967295"/>
          </p:nvPr>
        </p:nvSpPr>
        <p:spPr>
          <a:xfrm>
            <a:off x="940500" y="2616602"/>
            <a:ext cx="7517700" cy="11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</a:pPr>
            <a:r>
              <a:rPr lang="en" sz="7200" b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12 dimensions</a:t>
            </a:r>
            <a:endParaRPr sz="4800" b="1" i="0" u="none" strike="noStrike" cap="none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gc223039b79_0_1"/>
          <p:cNvSpPr txBox="1">
            <a:spLocks noGrp="1"/>
          </p:cNvSpPr>
          <p:nvPr>
            <p:ph type="subTitle" idx="4294967295"/>
          </p:nvPr>
        </p:nvSpPr>
        <p:spPr>
          <a:xfrm>
            <a:off x="940500" y="3634348"/>
            <a:ext cx="75177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None/>
            </a:pPr>
            <a:endParaRPr sz="2400" b="0" i="0" u="none" strike="noStrike" cap="none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gc223039b79_0_1"/>
          <p:cNvSpPr/>
          <p:nvPr/>
        </p:nvSpPr>
        <p:spPr>
          <a:xfrm>
            <a:off x="0" y="86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c223039b79_0_1"/>
          <p:cNvSpPr/>
          <p:nvPr/>
        </p:nvSpPr>
        <p:spPr>
          <a:xfrm>
            <a:off x="0" y="2767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c223039b79_0_1"/>
          <p:cNvSpPr/>
          <p:nvPr/>
        </p:nvSpPr>
        <p:spPr>
          <a:xfrm>
            <a:off x="0" y="467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c223039b79_0_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5189325"/>
            <a:ext cx="73524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918900" y="5189325"/>
            <a:ext cx="5796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MODEL</a:t>
            </a:r>
            <a:endParaRPr sz="4800" dirty="0"/>
          </a:p>
        </p:txBody>
      </p:sp>
      <p:sp>
        <p:nvSpPr>
          <p:cNvPr id="164" name="Google Shape;164;p7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" y="75600"/>
            <a:ext cx="9104400" cy="515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body" idx="1"/>
          </p:nvPr>
        </p:nvSpPr>
        <p:spPr>
          <a:xfrm>
            <a:off x="893625" y="2286000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Dimensionality Reduction: t-SNE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Application of the non-linear transformation of t-SNE to the input dataset.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Obtaining a two-dimensional representation of the data, where similarities can be visually highlighted.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Looking for Correlation</a:t>
            </a:r>
            <a:endParaRPr dirty="0"/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2"/>
          </p:nvPr>
        </p:nvSpPr>
        <p:spPr>
          <a:xfrm>
            <a:off x="4219453" y="2286000"/>
            <a:ext cx="3136800" cy="22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Clustering: K-Means</a:t>
            </a:r>
            <a:endParaRPr dirty="0"/>
          </a:p>
        </p:txBody>
      </p:sp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9453" y="2871650"/>
            <a:ext cx="3135600" cy="2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1270</Words>
  <Application>Microsoft Office PowerPoint</Application>
  <PresentationFormat>Presentazione su schermo (4:3)</PresentationFormat>
  <Paragraphs>170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Lato</vt:lpstr>
      <vt:lpstr>Arial</vt:lpstr>
      <vt:lpstr>Roboto</vt:lpstr>
      <vt:lpstr>Raleway</vt:lpstr>
      <vt:lpstr>Antonio template</vt:lpstr>
      <vt:lpstr>CORRELATION BETWEEN COVID-19 AND MOBILITY IN ITALY</vt:lpstr>
      <vt:lpstr>Hello!</vt:lpstr>
      <vt:lpstr>Abstract</vt:lpstr>
      <vt:lpstr>Presentazione standard di PowerPoint</vt:lpstr>
      <vt:lpstr>DATA</vt:lpstr>
      <vt:lpstr>Datasets</vt:lpstr>
      <vt:lpstr>~6300 records</vt:lpstr>
      <vt:lpstr>MODEL</vt:lpstr>
      <vt:lpstr>Looking for Correlation</vt:lpstr>
      <vt:lpstr>Presentazione standard di PowerPoint</vt:lpstr>
      <vt:lpstr>VISUALIZATION</vt:lpstr>
      <vt:lpstr>Choropleth Map</vt:lpstr>
      <vt:lpstr>Time Series</vt:lpstr>
      <vt:lpstr>Boxplot</vt:lpstr>
      <vt:lpstr>Scatter Plot</vt:lpstr>
      <vt:lpstr>RELATED WORKS</vt:lpstr>
      <vt:lpstr>Presentazione standard di PowerPoint</vt:lpstr>
      <vt:lpstr>[ZSPBBP]</vt:lpstr>
      <vt:lpstr>[ZSPBBP]</vt:lpstr>
      <vt:lpstr>[AGSEHH]</vt:lpstr>
      <vt:lpstr>[AGSEHH]</vt:lpstr>
      <vt:lpstr>[VARDHAN]</vt:lpstr>
      <vt:lpstr>[VARDHAN]</vt:lpstr>
      <vt:lpstr>Conclusions and Future Works</vt:lpstr>
      <vt:lpstr>The End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BETWEEN COVID-19 AND MOBILITY IN ITALY</dc:title>
  <cp:lastModifiedBy>Antonio Ionta</cp:lastModifiedBy>
  <cp:revision>17</cp:revision>
  <dcterms:modified xsi:type="dcterms:W3CDTF">2021-03-02T11:07:35Z</dcterms:modified>
</cp:coreProperties>
</file>